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43BF-D0AE-47A6-DA1E-C96C3FDC2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24245-1A22-8754-1B09-7E1ADC621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6A835-A32D-AB66-6BBD-236BA73A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B81D0-37DA-C8FE-4ACD-864D605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15281-8828-F0A3-C4F5-F38E885A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8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49C0-CCBC-12B1-FCC3-5AC4076B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F7B71-E1E1-E4D0-D379-7668F67C7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301BC-96EA-9D55-F85A-88BC2AB6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0EA42-D013-E5FB-6441-572C8562F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A7EE-4443-F45D-A946-5568ABAE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6BDD99-BC17-1314-2FC1-98EB0D8AE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6096A-B289-63AC-CD13-C41C2629E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0F907-8DF9-7F51-D37B-D3ADDCB15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EEFFE-689C-0CE3-F69C-041C9E9D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ADE55-2E42-A3F6-3742-D006F4F7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5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F80-50C8-7F50-160E-526C6551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8EC9-91E3-47CD-A430-08284746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FD65-25EB-9A60-5F4A-A70FBF0F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F364-B9D9-7DD2-5C52-453FAEAF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25249-4126-26A9-5A5C-68CBC92B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5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5A12-335C-DD8A-642F-B457D9A5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7458B-3009-3C81-729B-F3F0A60D1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CD128-B8A4-38C2-32FC-2E9C514B8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A48FE-9955-8E97-FFFB-6D86D30D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83954-F8C0-B477-D680-B0A63AC7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9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1B61-6C54-787C-8328-34EADE68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29152-372B-6008-7486-6A60D4CF1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1108E-8D5C-5829-AD60-66E462194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8D42-C622-D8A4-740A-63E7FD7E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EAB4A-FD6A-678B-1227-3BA0CAEC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EF2F0-AEBD-813F-EA59-3A09B765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4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DE11-5258-17DF-8C6B-D143828A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41FD2-1902-4DD9-B628-7DAE8BCFB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8CF80-7873-E7B6-2593-F807C181E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D250-0FE3-C796-2091-D7DB32894A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26356-17EA-B00A-5091-FA4BD7C80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0FF63-C49B-286A-D2CD-A7C8CDEB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F6D62F-7CC6-CA11-05F6-77A17E2D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A2B80-B282-8BF9-DF1E-11A72013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4F23-466A-C4D7-1FA8-F0AC7580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77695-0957-64E2-EC52-0399DCD1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0E75E-7BA1-98F2-5541-4326E255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8FDB1-D09A-0D58-6141-C54F194B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6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1AFB9-E2DB-F982-105C-DB52D449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9C902-804E-5486-3422-E06B19D0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C88ED-193D-3B61-3E7E-32EDE217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10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2AD9-A803-5A77-155F-BAA1466D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FAECD-1C69-E9C7-D50F-958E680C2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16510-0A58-EE65-3C4E-C257D6D77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70BE0-FB1D-2345-154D-4EF54112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4F7A5-AD8A-08F6-AE84-6E39E267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C862-18D1-76EA-03AA-F6FBDF1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7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C1B-5CF0-0E61-6275-F6AE1C73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526201-FF3D-D745-CCE6-3B7660943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F1B4C-7337-7F90-F4A3-DD800259A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77F7B-2B08-92EF-BA46-B2CC9B28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DFEC3-17B3-AA5A-6827-A97979A7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49C48-B9E9-57AC-A4A4-65927E94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3ADE-BA4D-C854-3801-7BD96A72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0DA8A-4E56-B0CF-FF33-2A8EC187F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930EB-56E9-C4D4-55C3-0F6EDAD6C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A95CF-1667-42D0-8B28-C213ADFCCCB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1CFA-F237-504D-2F46-6B2391894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04732-1E5E-37C4-B9D7-73060C8D3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81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F1508-FC1A-7F2F-3335-F595BBF98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fire in the mountains&#10;&#10;AI-generated content may be incorrect.">
            <a:extLst>
              <a:ext uri="{FF2B5EF4-FFF2-40B4-BE49-F238E27FC236}">
                <a16:creationId xmlns:a16="http://schemas.microsoft.com/office/drawing/2014/main" id="{3DB68448-86BB-34E0-C088-527E8E2CC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Foley_sound_for_2_se-1749555540732">
            <a:hlinkClick r:id="" action="ppaction://media"/>
            <a:extLst>
              <a:ext uri="{FF2B5EF4-FFF2-40B4-BE49-F238E27FC236}">
                <a16:creationId xmlns:a16="http://schemas.microsoft.com/office/drawing/2014/main" id="{0B0B6FB9-813B-E1B4-6595-1E12FA375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8052" y="645712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1D579-3839-7F8F-B201-B12B62A0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looded house with trees and a house in the background&#10;&#10;AI-generated content may be incorrect.">
            <a:extLst>
              <a:ext uri="{FF2B5EF4-FFF2-40B4-BE49-F238E27FC236}">
                <a16:creationId xmlns:a16="http://schemas.microsoft.com/office/drawing/2014/main" id="{E4004054-675F-05A4-BF3B-BBAAF0A6B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Foley_sound_for_1_se-1749555891099">
            <a:hlinkClick r:id="" action="ppaction://media"/>
            <a:extLst>
              <a:ext uri="{FF2B5EF4-FFF2-40B4-BE49-F238E27FC236}">
                <a16:creationId xmlns:a16="http://schemas.microsoft.com/office/drawing/2014/main" id="{ACECF83E-7D70-FD40-6CB2-9F283831F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2393" y="639351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6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D4A3-91E3-1B85-8B4A-9173E718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ral reef near the ocean&#10;&#10;AI-generated content may be incorrect.">
            <a:extLst>
              <a:ext uri="{FF2B5EF4-FFF2-40B4-BE49-F238E27FC236}">
                <a16:creationId xmlns:a16="http://schemas.microsoft.com/office/drawing/2014/main" id="{29707023-4F05-1BD6-0E43-03BA44443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hollow_cry_something-1749556101720">
            <a:hlinkClick r:id="" action="ppaction://media"/>
            <a:extLst>
              <a:ext uri="{FF2B5EF4-FFF2-40B4-BE49-F238E27FC236}">
                <a16:creationId xmlns:a16="http://schemas.microsoft.com/office/drawing/2014/main" id="{1092430B-9EFC-8C67-2488-037023AF3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0588" y="630604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5E168-4470-FA07-6B28-321711525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lver clock on the ground&#10;&#10;AI-generated content may be incorrect.">
            <a:extLst>
              <a:ext uri="{FF2B5EF4-FFF2-40B4-BE49-F238E27FC236}">
                <a16:creationId xmlns:a16="http://schemas.microsoft.com/office/drawing/2014/main" id="{5D318B24-8934-D477-39C6-6FEF48B40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scary_loud_fast_hear-1749556301220">
            <a:hlinkClick r:id="" action="ppaction://media"/>
            <a:extLst>
              <a:ext uri="{FF2B5EF4-FFF2-40B4-BE49-F238E27FC236}">
                <a16:creationId xmlns:a16="http://schemas.microsoft.com/office/drawing/2014/main" id="{4100E6D0-8A6F-2248-97F3-4B41928F01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5416" y="625833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4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7BE64-85E4-F6E7-127F-3EA36E0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ll tower with people walking around&#10;&#10;AI-generated content may be incorrect.">
            <a:extLst>
              <a:ext uri="{FF2B5EF4-FFF2-40B4-BE49-F238E27FC236}">
                <a16:creationId xmlns:a16="http://schemas.microsoft.com/office/drawing/2014/main" id="{7C089DF2-B165-D583-C931-7F7D865BB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 descr="A graph showing the temperature of the earth&#10;&#10;AI-generated content may be incorrect.">
            <a:extLst>
              <a:ext uri="{FF2B5EF4-FFF2-40B4-BE49-F238E27FC236}">
                <a16:creationId xmlns:a16="http://schemas.microsoft.com/office/drawing/2014/main" id="{230AA659-6DAD-7D30-422E-C0C791C9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809625"/>
            <a:ext cx="10477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8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A7A9A-193D-38B1-1440-DDF4DA35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4D174A-D06A-1B7F-7DD6-89848F81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51107-07FA-E289-DBBC-9ABF7E52DF56}"/>
              </a:ext>
            </a:extLst>
          </p:cNvPr>
          <p:cNvSpPr txBox="1"/>
          <p:nvPr/>
        </p:nvSpPr>
        <p:spPr>
          <a:xfrm>
            <a:off x="1005838" y="878130"/>
            <a:ext cx="1084823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  <a:effectLst/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though home to just 0.3% of the global population, ranks among the top per-capita carbon emitters in the world. Our role, therefore, is small in size—but large in impact.</a:t>
            </a:r>
          </a:p>
          <a:p>
            <a:endParaRPr lang="en-US" dirty="0">
              <a:solidFill>
                <a:srgbClr val="FFFF00"/>
              </a:solidFill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FFFF00"/>
                </a:solidFill>
              </a:rPr>
              <a:t>Are we on track to meet our Paris targets by 2030 and net-zero by 2050?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2030:</a:t>
            </a:r>
          </a:p>
          <a:p>
            <a:r>
              <a:rPr lang="en-US" dirty="0">
                <a:solidFill>
                  <a:srgbClr val="FFFF00"/>
                </a:solidFill>
              </a:rPr>
              <a:t> - 43% reduction in GHG emissions (from 2005 baseline)</a:t>
            </a:r>
          </a:p>
          <a:p>
            <a:r>
              <a:rPr lang="en-US" dirty="0">
                <a:solidFill>
                  <a:srgbClr val="FFFF00"/>
                </a:solidFill>
              </a:rPr>
              <a:t> - 82% renewable electricity generation</a:t>
            </a:r>
          </a:p>
          <a:p>
            <a:r>
              <a:rPr lang="en-US" dirty="0">
                <a:solidFill>
                  <a:srgbClr val="FFFF00"/>
                </a:solidFill>
              </a:rPr>
              <a:t>2050:</a:t>
            </a:r>
          </a:p>
          <a:p>
            <a:r>
              <a:rPr lang="en-US" dirty="0">
                <a:solidFill>
                  <a:srgbClr val="FFFF00"/>
                </a:solidFill>
              </a:rPr>
              <a:t> - Net Zero GHG Emissions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Gross emissions (from human activity)</a:t>
            </a:r>
            <a:r>
              <a:rPr lang="en-US" dirty="0">
                <a:solidFill>
                  <a:srgbClr val="FFFF00"/>
                </a:solidFill>
              </a:rPr>
              <a:t> – </a:t>
            </a:r>
            <a:r>
              <a:rPr lang="en-US" b="1" dirty="0">
                <a:solidFill>
                  <a:srgbClr val="FFFF00"/>
                </a:solidFill>
              </a:rPr>
              <a:t>Removals (e.g., carbon offsets, afforestation, carbon capture)</a:t>
            </a:r>
            <a:r>
              <a:rPr lang="en-US" dirty="0">
                <a:solidFill>
                  <a:srgbClr val="FFFF00"/>
                </a:solidFill>
              </a:rPr>
              <a:t> = </a:t>
            </a:r>
            <a:r>
              <a:rPr lang="en-US" b="1" dirty="0">
                <a:solidFill>
                  <a:srgbClr val="FFFF00"/>
                </a:solidFill>
              </a:rPr>
              <a:t>0 net emissions</a:t>
            </a:r>
            <a:endParaRPr lang="en-US" dirty="0">
              <a:solidFill>
                <a:srgbClr val="FFFF00"/>
              </a:solidFill>
            </a:endParaRPr>
          </a:p>
          <a:p>
            <a:pPr lvl="0"/>
            <a:r>
              <a:rPr lang="en-US" dirty="0">
                <a:solidFill>
                  <a:srgbClr val="FFFF00"/>
                </a:solidFill>
              </a:rPr>
              <a:t>It does </a:t>
            </a:r>
            <a:r>
              <a:rPr lang="en-US" b="1" dirty="0">
                <a:solidFill>
                  <a:srgbClr val="FFFF00"/>
                </a:solidFill>
              </a:rPr>
              <a:t>not</a:t>
            </a:r>
            <a:r>
              <a:rPr lang="en-US" dirty="0">
                <a:solidFill>
                  <a:srgbClr val="FFFF00"/>
                </a:solidFill>
              </a:rPr>
              <a:t> mean zero emissions across the board, but that any emissions produced are counterbalanced by carbon sinks or offsets.</a:t>
            </a:r>
          </a:p>
          <a:p>
            <a:pPr lvl="0"/>
            <a:r>
              <a:rPr lang="en-US" dirty="0">
                <a:solidFill>
                  <a:srgbClr val="FFFF00"/>
                </a:solidFill>
              </a:rPr>
              <a:t>In practice: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Phasing out fossil fuels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Electrifying transport and industry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Expanding renewable energy</a:t>
            </a:r>
          </a:p>
          <a:p>
            <a:r>
              <a:rPr lang="en-US" dirty="0">
                <a:solidFill>
                  <a:srgbClr val="FFFF00"/>
                </a:solidFill>
              </a:rPr>
              <a:t>Investing in carbon capture, storage, and nature-based solutions (like tree planting or restoring wetlands)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1" name="Advance Australia Fair (NEW 27 01 21) (1)">
            <a:hlinkClick r:id="" action="ppaction://media"/>
            <a:extLst>
              <a:ext uri="{FF2B5EF4-FFF2-40B4-BE49-F238E27FC236}">
                <a16:creationId xmlns:a16="http://schemas.microsoft.com/office/drawing/2014/main" id="{3C8DA470-6CD3-D0BC-30D9-FE0B6E606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270" y="621063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8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42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79029-0FF3-9049-34A5-F19991E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ity&#10;&#10;AI-generated content may be incorrect.">
            <a:extLst>
              <a:ext uri="{FF2B5EF4-FFF2-40B4-BE49-F238E27FC236}">
                <a16:creationId xmlns:a16="http://schemas.microsoft.com/office/drawing/2014/main" id="{046BD88C-5298-2EBE-F745-8BD343E93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164</Words>
  <Application>Microsoft Office PowerPoint</Application>
  <PresentationFormat>Widescreen</PresentationFormat>
  <Paragraphs>17</Paragraphs>
  <Slides>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Oxygen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Anirban Chakrabarty</dc:creator>
  <cp:lastModifiedBy>Anirban Chakrabarty</cp:lastModifiedBy>
  <cp:revision>3</cp:revision>
  <dcterms:created xsi:type="dcterms:W3CDTF">2025-06-10T11:27:05Z</dcterms:created>
  <dcterms:modified xsi:type="dcterms:W3CDTF">2025-06-11T01:49:58Z</dcterms:modified>
</cp:coreProperties>
</file>